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8" r:id="rId6"/>
    <p:sldId id="258" r:id="rId7"/>
    <p:sldId id="259" r:id="rId8"/>
    <p:sldId id="260" r:id="rId9"/>
    <p:sldId id="266" r:id="rId10"/>
    <p:sldId id="262" r:id="rId11"/>
    <p:sldId id="263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0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7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7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3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6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6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3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9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5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6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3022F3-4728-42C4-A348-BED45AB6D792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76E9C87-F38F-4F90-A4FB-6178A87BA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552C-83C7-45A6-ACF0-120C31B6B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14BE0-4B96-414F-8F1F-B8605DE87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3C687-6B62-4D19-9FEF-8E2599C80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68" y="1607890"/>
            <a:ext cx="3023183" cy="40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CA21-AEB1-4EAC-AE09-4948080A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SOW purposefully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55FFF-8C11-4A1E-9BB0-071E26EB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back to NC expectations.</a:t>
            </a:r>
          </a:p>
          <a:p>
            <a:endParaRPr lang="en-GB" dirty="0"/>
          </a:p>
          <a:p>
            <a:r>
              <a:rPr lang="en-GB" dirty="0"/>
              <a:t>Fit around themes- especially Dance which is cross curricular.</a:t>
            </a:r>
          </a:p>
          <a:p>
            <a:endParaRPr lang="en-GB" dirty="0"/>
          </a:p>
          <a:p>
            <a:r>
              <a:rPr lang="en-GB" dirty="0"/>
              <a:t>Cover all areas.  Games Gym &amp; Dance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34A84-E238-4721-A2B7-7B11EDF3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948" y="3903942"/>
            <a:ext cx="4807140" cy="26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9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3FFE-4B5D-45FB-B96D-E99D1090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displays purposefully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E4FC-AD6B-4AC1-91F4-469D6A34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Teaching a lesson from the displays.-  Specialist teacher</a:t>
            </a:r>
          </a:p>
          <a:p>
            <a:endParaRPr lang="en-GB" dirty="0"/>
          </a:p>
          <a:p>
            <a:r>
              <a:rPr lang="en-GB" dirty="0"/>
              <a:t>Use Assessment criteria to support pupil evaluation.</a:t>
            </a:r>
          </a:p>
          <a:p>
            <a:endParaRPr lang="en-GB" dirty="0"/>
          </a:p>
          <a:p>
            <a:r>
              <a:rPr lang="en-GB" dirty="0"/>
              <a:t>Differentiation </a:t>
            </a:r>
          </a:p>
          <a:p>
            <a:endParaRPr lang="en-GB" dirty="0"/>
          </a:p>
          <a:p>
            <a:r>
              <a:rPr lang="en-GB" dirty="0"/>
              <a:t>Follow/ prompt teaching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F500A-42C4-4C46-BDB1-830A19902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33" y="1504162"/>
            <a:ext cx="2566451" cy="1924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6D1C9-DD3A-4034-8D3C-2F707DA0E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43" y="4288922"/>
            <a:ext cx="3078690" cy="23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016E-00A7-4B70-94AF-E4EF2533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info for lesson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757C-1CD0-4CBB-B7BF-283655CEB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 is more.  Use Val Sabin Scheme.  Expect to get 3 lessons out of 1.</a:t>
            </a:r>
          </a:p>
          <a:p>
            <a:endParaRPr lang="en-GB" dirty="0"/>
          </a:p>
          <a:p>
            <a:r>
              <a:rPr lang="en-GB" dirty="0"/>
              <a:t>Quality not quantity- build on pupil’s ideas.  Use pupil demonstrations to direct new teaching.  Practise new teaching.  Evaluate performance and refine/ improve.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Multiple access points to equipment for ease of distribution.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Group before hand.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4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78CB-74F3-43F3-B491-9F3D7AA3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9F51-6EE8-4B54-BF59-B5C92ECC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Views of what is being used already.</a:t>
            </a:r>
          </a:p>
          <a:p>
            <a:endParaRPr lang="en-GB" dirty="0"/>
          </a:p>
          <a:p>
            <a:r>
              <a:rPr lang="en-GB" dirty="0"/>
              <a:t>Use criteria grid to create a representation of the class- Gifted, Higher, Middle, Lower attainers.</a:t>
            </a:r>
          </a:p>
          <a:p>
            <a:endParaRPr lang="en-GB" dirty="0"/>
          </a:p>
          <a:p>
            <a:r>
              <a:rPr lang="en-GB" dirty="0"/>
              <a:t>Map pupils to this best fit representation.</a:t>
            </a:r>
          </a:p>
          <a:p>
            <a:endParaRPr lang="en-GB" dirty="0"/>
          </a:p>
          <a:p>
            <a:r>
              <a:rPr lang="en-GB" dirty="0"/>
              <a:t>Use the criteria grid statements to support report writing and </a:t>
            </a:r>
            <a:r>
              <a:rPr lang="en-GB" dirty="0" err="1"/>
              <a:t>cdefining</a:t>
            </a:r>
            <a:r>
              <a:rPr lang="en-GB" dirty="0"/>
              <a:t> children’s next steps.</a:t>
            </a:r>
          </a:p>
        </p:txBody>
      </p:sp>
    </p:spTree>
    <p:extLst>
      <p:ext uri="{BB962C8B-B14F-4D97-AF65-F5344CB8AC3E}">
        <p14:creationId xmlns:p14="http://schemas.microsoft.com/office/powerpoint/2010/main" val="25660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5D5B-5575-4DA1-8ABB-0DB98508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&amp; EYFS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060B-FEFA-42CD-B978-5FA2CD77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 competence to excel in a broad range of physical activities </a:t>
            </a:r>
          </a:p>
          <a:p>
            <a:r>
              <a:rPr lang="en-GB" dirty="0"/>
              <a:t>Ensure children are physically active for sustained periods of time </a:t>
            </a:r>
          </a:p>
          <a:p>
            <a:r>
              <a:rPr lang="en-GB" dirty="0"/>
              <a:t>Ensure children engage in competitive sports and activities </a:t>
            </a:r>
          </a:p>
          <a:p>
            <a:r>
              <a:rPr lang="en-GB" dirty="0"/>
              <a:t>Ensure children lead healthy, active lives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Foundation Stage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A7B80-2E50-46FC-8E1A-F0A97955C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5" y="3581866"/>
            <a:ext cx="2029262" cy="27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3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E8F5-BCD2-4D45-B18E-158B3D90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KS1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D309-4A7E-4707-909F-7E620794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Pupils should be taught to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master basic movements including running, jumping, throwing and catching, as well as developing balance, agility and co-ordination, and begin to apply these in a range of activities </a:t>
            </a:r>
          </a:p>
          <a:p>
            <a:r>
              <a:rPr lang="en-GB" dirty="0"/>
              <a:t> participate in team games, developing simple tactics for attacking and defending </a:t>
            </a:r>
          </a:p>
          <a:p>
            <a:r>
              <a:rPr lang="en-GB" dirty="0"/>
              <a:t> perform dances using simple movement patterns.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2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E8F5-BCD2-4D45-B18E-158B3D90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KS2 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D309-4A7E-4707-909F-7E620794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Pupils should be taught to: </a:t>
            </a:r>
          </a:p>
          <a:p>
            <a:r>
              <a:rPr lang="en-GB" dirty="0"/>
              <a:t> use running, jumping, throwing and catching in isolation and in combination </a:t>
            </a:r>
          </a:p>
          <a:p>
            <a:r>
              <a:rPr lang="en-GB" dirty="0"/>
              <a:t> play competitive games, modified where appropriate, such as badminton, basketball, cricket, football, hockey, netball, rounders and tennis, and apply basic principles suitable for attacking and defending </a:t>
            </a:r>
          </a:p>
          <a:p>
            <a:r>
              <a:rPr lang="en-GB" dirty="0"/>
              <a:t> develop flexibility, strength, technique, control and balance, for example through athletics and gymnastics </a:t>
            </a:r>
          </a:p>
          <a:p>
            <a:r>
              <a:rPr lang="en-GB" dirty="0"/>
              <a:t> perform dances using a range of movement patterns </a:t>
            </a:r>
          </a:p>
          <a:p>
            <a:r>
              <a:rPr lang="en-GB" dirty="0"/>
              <a:t> take part in outdoor and adventurous activity challenges both individually and within a team </a:t>
            </a:r>
          </a:p>
          <a:p>
            <a:r>
              <a:rPr lang="en-GB" dirty="0"/>
              <a:t> compare their performances with previous ones and demonstrate improvement to achieve their personal best.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8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F83B-79DF-4C26-BE55-00C2C428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Disciplines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BE03-69B8-44B0-ACB3-3780C06F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FS- Creative and expressive arts/ Physical skills</a:t>
            </a:r>
          </a:p>
          <a:p>
            <a:endParaRPr lang="en-GB" dirty="0"/>
          </a:p>
          <a:p>
            <a:r>
              <a:rPr lang="en-GB" dirty="0"/>
              <a:t>KS1 Games, Gym &amp; Dance</a:t>
            </a:r>
          </a:p>
          <a:p>
            <a:endParaRPr lang="en-GB" dirty="0"/>
          </a:p>
          <a:p>
            <a:r>
              <a:rPr lang="en-GB" dirty="0"/>
              <a:t>KS2  As KS1 with Athletic Education and Outdoor and Adventurous Education (OAA)</a:t>
            </a:r>
          </a:p>
          <a:p>
            <a:endParaRPr lang="en-GB" dirty="0"/>
          </a:p>
          <a:p>
            <a:r>
              <a:rPr lang="en-GB" dirty="0"/>
              <a:t>Swimming taught at least once and in at least one Key Stage</a:t>
            </a:r>
          </a:p>
        </p:txBody>
      </p:sp>
    </p:spTree>
    <p:extLst>
      <p:ext uri="{BB962C8B-B14F-4D97-AF65-F5344CB8AC3E}">
        <p14:creationId xmlns:p14="http://schemas.microsoft.com/office/powerpoint/2010/main" val="297809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EB2C-A5C3-4C64-B1EA-9DCD8C45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SOW &amp; LTP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7B0D57-8626-4032-B4C0-8325237698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53165" y="2602972"/>
          <a:ext cx="7029982" cy="35443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3858">
                  <a:extLst>
                    <a:ext uri="{9D8B030D-6E8A-4147-A177-3AD203B41FA5}">
                      <a16:colId xmlns:a16="http://schemas.microsoft.com/office/drawing/2014/main" val="620863520"/>
                    </a:ext>
                  </a:extLst>
                </a:gridCol>
                <a:gridCol w="1004354">
                  <a:extLst>
                    <a:ext uri="{9D8B030D-6E8A-4147-A177-3AD203B41FA5}">
                      <a16:colId xmlns:a16="http://schemas.microsoft.com/office/drawing/2014/main" val="65797307"/>
                    </a:ext>
                  </a:extLst>
                </a:gridCol>
                <a:gridCol w="1004354">
                  <a:extLst>
                    <a:ext uri="{9D8B030D-6E8A-4147-A177-3AD203B41FA5}">
                      <a16:colId xmlns:a16="http://schemas.microsoft.com/office/drawing/2014/main" val="3513571112"/>
                    </a:ext>
                  </a:extLst>
                </a:gridCol>
                <a:gridCol w="1004354">
                  <a:extLst>
                    <a:ext uri="{9D8B030D-6E8A-4147-A177-3AD203B41FA5}">
                      <a16:colId xmlns:a16="http://schemas.microsoft.com/office/drawing/2014/main" val="263641385"/>
                    </a:ext>
                  </a:extLst>
                </a:gridCol>
                <a:gridCol w="761325">
                  <a:extLst>
                    <a:ext uri="{9D8B030D-6E8A-4147-A177-3AD203B41FA5}">
                      <a16:colId xmlns:a16="http://schemas.microsoft.com/office/drawing/2014/main" val="2508521115"/>
                    </a:ext>
                  </a:extLst>
                </a:gridCol>
                <a:gridCol w="1247383">
                  <a:extLst>
                    <a:ext uri="{9D8B030D-6E8A-4147-A177-3AD203B41FA5}">
                      <a16:colId xmlns:a16="http://schemas.microsoft.com/office/drawing/2014/main" val="158025612"/>
                    </a:ext>
                  </a:extLst>
                </a:gridCol>
                <a:gridCol w="1004354">
                  <a:extLst>
                    <a:ext uri="{9D8B030D-6E8A-4147-A177-3AD203B41FA5}">
                      <a16:colId xmlns:a16="http://schemas.microsoft.com/office/drawing/2014/main" val="2263815646"/>
                    </a:ext>
                  </a:extLst>
                </a:gridCol>
              </a:tblGrid>
              <a:tr h="391794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Gymnastics Planner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49228"/>
                  </a:ext>
                </a:extLst>
              </a:tr>
              <a:tr h="1700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2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775033128"/>
                  </a:ext>
                </a:extLst>
              </a:tr>
              <a:tr h="45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Foundation Stage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Intro 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Gym Skills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Unit 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Travelling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Stretching and curling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Travelling taking weight 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Different body parts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44946"/>
                  </a:ext>
                </a:extLst>
              </a:tr>
              <a:tr h="2986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1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Flight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Points and patches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Rocking and rolling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Wide narrow curled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710224660"/>
                  </a:ext>
                </a:extLst>
              </a:tr>
              <a:tr h="45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Parts high and parts low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Pathways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Zig zag/ curved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Spinning, turning and twisting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Linking movements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together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2224251086"/>
                  </a:ext>
                </a:extLst>
              </a:tr>
              <a:tr h="45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Stretching, curling &amp; arching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Symmetry and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Asymmetry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Pathways 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Travelling with change of front and direction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3462009307"/>
                  </a:ext>
                </a:extLst>
              </a:tr>
              <a:tr h="45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Balance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Receiving body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weight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Balance leading into change of front and direction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Rolling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837038002"/>
                  </a:ext>
                </a:extLst>
              </a:tr>
              <a:tr h="2986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Bridges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Flight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Functional use of arms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 Spinning and turning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625363173"/>
                  </a:ext>
                </a:extLst>
              </a:tr>
              <a:tr h="4514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Year 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Matching and mirroring and contrasting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</a:t>
                      </a:r>
                      <a:r>
                        <a:rPr lang="en-GB" sz="900">
                          <a:effectLst/>
                        </a:rPr>
                        <a:t>Synchronisation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and canon</a:t>
                      </a:r>
                      <a:endParaRPr lang="en-GB" sz="9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Holes and 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   barriers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Counter balance 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and counter tension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62" marR="53562" marT="0" marB="0"/>
                </a:tc>
                <a:extLst>
                  <a:ext uri="{0D108BD9-81ED-4DB2-BD59-A6C34878D82A}">
                    <a16:rowId xmlns:a16="http://schemas.microsoft.com/office/drawing/2014/main" val="3292863998"/>
                  </a:ext>
                </a:extLst>
              </a:tr>
            </a:tbl>
          </a:graphicData>
        </a:graphic>
      </p:graphicFrame>
      <p:pic>
        <p:nvPicPr>
          <p:cNvPr id="1025" name="Picture 2">
            <a:extLst>
              <a:ext uri="{FF2B5EF4-FFF2-40B4-BE49-F238E27FC236}">
                <a16:creationId xmlns:a16="http://schemas.microsoft.com/office/drawing/2014/main" id="{7EBF6728-96B1-4739-A759-638EB6D0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6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1CA6-BBB7-4C2C-B6D0-9B495A00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 &amp;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5F53-BEA0-4AAC-BA6A-39DD79BD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hour entitlement</a:t>
            </a:r>
          </a:p>
          <a:p>
            <a:r>
              <a:rPr lang="en-GB" dirty="0"/>
              <a:t>2 Timetabled lessons per week</a:t>
            </a:r>
          </a:p>
          <a:p>
            <a:r>
              <a:rPr lang="en-GB" dirty="0"/>
              <a:t>Indoor- Gym or Dance</a:t>
            </a:r>
          </a:p>
          <a:p>
            <a:r>
              <a:rPr lang="en-GB" dirty="0"/>
              <a:t>Outdoor – Games/ OAA or Athletics </a:t>
            </a:r>
          </a:p>
        </p:txBody>
      </p:sp>
    </p:spTree>
    <p:extLst>
      <p:ext uri="{BB962C8B-B14F-4D97-AF65-F5344CB8AC3E}">
        <p14:creationId xmlns:p14="http://schemas.microsoft.com/office/powerpoint/2010/main" val="163905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59D3-3C5E-4DD5-9D99-75C85770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E743-1BF4-4CB3-954B-AC7E31AA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Instant Activity- to promote and develop knowledge &amp; understanding of fitness and health (K&amp;U of F&amp;H)  Follow my leader/ dance track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Acquiring &amp; Developing skills  ( K&amp;U of F&amp;H)</a:t>
            </a:r>
          </a:p>
          <a:p>
            <a:r>
              <a:rPr lang="en-GB" dirty="0"/>
              <a:t>Selecting &amp; applying skills</a:t>
            </a:r>
          </a:p>
          <a:p>
            <a:r>
              <a:rPr lang="en-GB" dirty="0"/>
              <a:t>Evaluating &amp; Improving performance</a:t>
            </a:r>
          </a:p>
          <a:p>
            <a:endParaRPr lang="en-GB" dirty="0"/>
          </a:p>
          <a:p>
            <a:r>
              <a:rPr lang="en-GB" dirty="0"/>
              <a:t>Use the displays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E4B3B-5312-477E-AFF7-3EDCFB53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99" y="3775046"/>
            <a:ext cx="3361189" cy="25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F814-CF78-4943-B18B-3B36F1B0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with a flip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3C082-5FF2-48BD-AD78-7AE6E569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707079" cy="391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See models presented.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to construct</a:t>
            </a:r>
          </a:p>
          <a:p>
            <a:endParaRPr lang="en-GB" dirty="0"/>
          </a:p>
          <a:p>
            <a:r>
              <a:rPr lang="en-GB" dirty="0"/>
              <a:t>Page 1  LO &amp; SC &amp; Self assessment scale.</a:t>
            </a:r>
          </a:p>
          <a:p>
            <a:r>
              <a:rPr lang="en-GB" dirty="0"/>
              <a:t>Page 2 Vocabulary</a:t>
            </a:r>
          </a:p>
          <a:p>
            <a:r>
              <a:rPr lang="en-GB" dirty="0"/>
              <a:t>Page 3 Evaluating &amp; Improving performance</a:t>
            </a:r>
          </a:p>
          <a:p>
            <a:r>
              <a:rPr lang="en-GB" dirty="0"/>
              <a:t>Page 4 Video Clip of what is expected or pupil’s work.  Please note.  Video could be used after vocabulary introduction too.</a:t>
            </a:r>
          </a:p>
          <a:p>
            <a:r>
              <a:rPr lang="en-GB" dirty="0"/>
              <a:t>Once built this will only need tiny tweaks for a series of lessons.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E32AB-3343-4D49-BD4F-AA90EBBDC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25" y="797840"/>
            <a:ext cx="2836842" cy="212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3A964-CE09-4992-9A54-8496B788A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08" y="3202497"/>
            <a:ext cx="2633211" cy="19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0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254</TotalTime>
  <Words>718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 Boardroom</vt:lpstr>
      <vt:lpstr>PE Update</vt:lpstr>
      <vt:lpstr>NC &amp; EYFS</vt:lpstr>
      <vt:lpstr>KS1 NC</vt:lpstr>
      <vt:lpstr>KS2 NC</vt:lpstr>
      <vt:lpstr>Disciplines </vt:lpstr>
      <vt:lpstr>SOW &amp; LTP</vt:lpstr>
      <vt:lpstr>Timetable &amp; expectations</vt:lpstr>
      <vt:lpstr>Lesson Format</vt:lpstr>
      <vt:lpstr>Start with a flip chart</vt:lpstr>
      <vt:lpstr>Using The SOW purposefully</vt:lpstr>
      <vt:lpstr>Using the displays purposefully</vt:lpstr>
      <vt:lpstr>Useful info for lesson delivery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Update</dc:title>
  <dc:creator>Kirsty Ridley</dc:creator>
  <cp:lastModifiedBy>Kirsty Ridley</cp:lastModifiedBy>
  <cp:revision>13</cp:revision>
  <dcterms:created xsi:type="dcterms:W3CDTF">2021-11-09T11:05:33Z</dcterms:created>
  <dcterms:modified xsi:type="dcterms:W3CDTF">2021-11-16T11:34:03Z</dcterms:modified>
</cp:coreProperties>
</file>